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1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1" name="Shape 3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2" name="Shape 3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8" name="Shape 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9" name="Shape 3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5" name="Shape 4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6" name="Shape 4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7" name="Shape 4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3" name="Shape 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4" name="Shape 5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8" name="Shape 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5" name="Shape 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6" name="Shape 7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9" name="Shape 8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 rot="10800000" flipH="1">
            <a:off y="3093234" x="0"/>
            <a:ext cy="712499" cx="84582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9" name="Shape 9"/>
          <p:cNvSpPr txBox="1"/>
          <p:nvPr>
            <p:ph type="ctrTitle"/>
          </p:nvPr>
        </p:nvSpPr>
        <p:spPr>
          <a:xfrm>
            <a:off y="1300757" x="685800"/>
            <a:ext cy="16841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1pPr>
            <a:lvl2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2pPr>
            <a:lvl3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3pPr>
            <a:lvl4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4pPr>
            <a:lvl5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5pPr>
            <a:lvl6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6pPr>
            <a:lvl7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7pPr>
            <a:lvl8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8pPr>
            <a:lvl9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y="3093357" x="685800"/>
            <a:ext cy="712499" cx="77724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marL="0">
              <a:spcBef>
                <a:spcPts val="0"/>
              </a:spcBef>
              <a:buClr>
                <a:schemeClr val="lt2"/>
              </a:buClr>
              <a:buNone/>
              <a:defRPr b="1">
                <a:solidFill>
                  <a:schemeClr val="lt2"/>
                </a:solidFill>
              </a:defRPr>
            </a:lvl1pPr>
            <a:lvl2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2pPr>
            <a:lvl3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3pPr>
            <a:lvl4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4pPr>
            <a:lvl5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5pPr>
            <a:lvl6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6pPr>
            <a:lvl7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7pPr>
            <a:lvl8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8pPr>
            <a:lvl9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1" name="Shape 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" name="Shape 12"/>
          <p:cNvSpPr/>
          <p:nvPr/>
        </p:nvSpPr>
        <p:spPr>
          <a:xfrm>
            <a:off y="205977" x="0"/>
            <a:ext cy="1165500" cx="868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3" name="Shape 13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5" name="Shape 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" name="Shape 16"/>
          <p:cNvSpPr/>
          <p:nvPr/>
        </p:nvSpPr>
        <p:spPr>
          <a:xfrm>
            <a:off y="205977" x="0"/>
            <a:ext cy="1165500" cx="868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7" name="Shape 17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y="1460499" x="457200"/>
            <a:ext cy="3465299" cx="40302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2" type="body"/>
          </p:nvPr>
        </p:nvSpPr>
        <p:spPr>
          <a:xfrm>
            <a:off y="1461908" x="4656667"/>
            <a:ext cy="3465299" cx="40302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0" name="Shape 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" name="Shape 21"/>
          <p:cNvSpPr/>
          <p:nvPr/>
        </p:nvSpPr>
        <p:spPr>
          <a:xfrm>
            <a:off y="205977" x="0"/>
            <a:ext cy="1165500" cx="868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2" name="Shape 22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3" name="Shape 2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" name="Shape 24"/>
          <p:cNvSpPr/>
          <p:nvPr/>
        </p:nvSpPr>
        <p:spPr>
          <a:xfrm>
            <a:off y="4406309" x="0"/>
            <a:ext cy="519599" cx="868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indent="152400">
              <a:spcBef>
                <a:spcPts val="0"/>
              </a:spcBef>
              <a:buClr>
                <a:schemeClr val="lt1"/>
              </a:buClr>
              <a:buSzPct val="100000"/>
              <a:buNone/>
              <a:defRPr b="1" sz="2400">
                <a:solidFill>
                  <a:schemeClr val="lt1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6" name="Shape 26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2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1pPr>
            <a:lvl2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2pPr>
            <a:lvl3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3pPr>
            <a:lvl4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4pPr>
            <a:lvl5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5pPr>
            <a:lvl6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6pPr>
            <a:lvl7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7pPr>
            <a:lvl8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8pPr>
            <a:lvl9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dk2"/>
              </a:buClr>
              <a:buSzPct val="100000"/>
              <a:defRPr sz="3000">
                <a:solidFill>
                  <a:schemeClr val="dk2"/>
                </a:solidFill>
              </a:defRPr>
            </a:lvl1pPr>
            <a:lvl2pPr indent="-133350" marL="742950">
              <a:spcBef>
                <a:spcPts val="480"/>
              </a:spcBef>
              <a:buClr>
                <a:schemeClr val="dk2"/>
              </a:buClr>
              <a:buSzPct val="100000"/>
              <a:defRPr sz="2400">
                <a:solidFill>
                  <a:schemeClr val="dk2"/>
                </a:solidFill>
              </a:defRPr>
            </a:lvl2pPr>
            <a:lvl3pPr indent="-76200" marL="1143000">
              <a:spcBef>
                <a:spcPts val="480"/>
              </a:spcBef>
              <a:buClr>
                <a:schemeClr val="dk2"/>
              </a:buClr>
              <a:buSzPct val="100000"/>
              <a:defRPr sz="2400">
                <a:solidFill>
                  <a:schemeClr val="dk2"/>
                </a:solidFill>
              </a:defRPr>
            </a:lvl3pPr>
            <a:lvl4pPr indent="-114300" marL="16002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4pPr>
            <a:lvl5pPr indent="-114300" marL="20574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5pPr>
            <a:lvl6pPr indent="-114300" marL="25146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6pPr>
            <a:lvl7pPr indent="-114300" marL="29718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7pPr>
            <a:lvl8pPr indent="-114300" marL="34290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8pPr>
            <a:lvl9pPr indent="-114300" marL="38862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 txBox="1"/>
          <p:nvPr>
            <p:ph type="ctrTitle"/>
          </p:nvPr>
        </p:nvSpPr>
        <p:spPr>
          <a:xfrm>
            <a:off y="1300757" x="685800"/>
            <a:ext cy="16841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La Mansion</a:t>
            </a:r>
          </a:p>
        </p:txBody>
      </p:sp>
      <p:sp>
        <p:nvSpPr>
          <p:cNvPr id="29" name="Shape 29"/>
          <p:cNvSpPr txBox="1"/>
          <p:nvPr>
            <p:ph idx="1" type="subTitle"/>
          </p:nvPr>
        </p:nvSpPr>
        <p:spPr>
          <a:xfrm>
            <a:off y="3093357" x="685800"/>
            <a:ext cy="712499" cx="77724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Por, Cena Krauss</a:t>
            </a:r>
          </a:p>
        </p:txBody>
      </p:sp>
      <p:sp>
        <p:nvSpPr>
          <p:cNvPr id="30" name="Shape 30"/>
          <p:cNvSpPr/>
          <p:nvPr/>
        </p:nvSpPr>
        <p:spPr>
          <a:xfrm>
            <a:off y="0" x="5883150"/>
            <a:ext cy="2442525" cx="32608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8" fill="hold" presetSubtype="0" presetClass="emph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presetID="2" fill="hold" presetSubtype="8" presetClass="exit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presetID="2" fill="hold" presetSubtype="8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presetID="23" fill="hold" presetSubtype="16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4" name="Shape 3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5" name="Shape 35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La Cocina</a:t>
            </a:r>
          </a:p>
        </p:txBody>
      </p:sp>
      <p:sp>
        <p:nvSpPr>
          <p:cNvPr id="36" name="Shape 36"/>
          <p:cNvSpPr/>
          <p:nvPr/>
        </p:nvSpPr>
        <p:spPr>
          <a:xfrm>
            <a:off y="247400" x="4227550"/>
            <a:ext cy="4622725" cx="44592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7" name="Shape 37"/>
          <p:cNvSpPr txBox="1"/>
          <p:nvPr/>
        </p:nvSpPr>
        <p:spPr>
          <a:xfrm>
            <a:off y="1793400" x="306775"/>
            <a:ext cy="1279800" cx="36339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/>
              <a:t>Es una Cocina. La cocina es moderna, bella, y bonita.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3" fill="hold" presetSubtype="16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8" fill="hold" presetSubtype="0" presetClass="emph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3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"/>
                            </p:stCondLst>
                            <p:childTnLst>
                              <p:par>
                                <p:cTn presetID="10" fill="hold" presetSubtype="0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1" name="Shape 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2" name="Shape 42"/>
          <p:cNvSpPr txBox="1"/>
          <p:nvPr>
            <p:ph type="title"/>
          </p:nvPr>
        </p:nvSpPr>
        <p:spPr>
          <a:xfrm>
            <a:off y="205977" x="55015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Comedor</a:t>
            </a:r>
          </a:p>
        </p:txBody>
      </p:sp>
      <p:sp>
        <p:nvSpPr>
          <p:cNvPr id="43" name="Shape 43"/>
          <p:cNvSpPr/>
          <p:nvPr/>
        </p:nvSpPr>
        <p:spPr>
          <a:xfrm>
            <a:off y="1347475" x="3837275"/>
            <a:ext cy="3588749" cx="48495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4" name="Shape 44"/>
          <p:cNvSpPr txBox="1"/>
          <p:nvPr/>
        </p:nvSpPr>
        <p:spPr>
          <a:xfrm>
            <a:off y="1719600" x="457200"/>
            <a:ext cy="1551299" cx="3188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/>
              <a:t>Es un Comedor. El comedor es nuevo, bello y increible.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" fill="hold" presetSubtype="8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4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400"/>
                            </p:stCondLst>
                            <p:childTnLst>
                              <p:par>
                                <p:cTn presetID="10" fill="hold" presetSubtype="0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3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600"/>
                            </p:stCondLst>
                            <p:childTnLst>
                              <p:par>
                                <p:cTn presetID="23" fill="hold" presetSubtype="16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8" name="Shape 4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La Sala</a:t>
            </a:r>
          </a:p>
        </p:txBody>
      </p:sp>
      <p:sp>
        <p:nvSpPr>
          <p:cNvPr id="50" name="Shape 50"/>
          <p:cNvSpPr/>
          <p:nvPr/>
        </p:nvSpPr>
        <p:spPr>
          <a:xfrm>
            <a:off y="1460500" x="4358400"/>
            <a:ext cy="3519574" cx="4228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1" name="Shape 51"/>
          <p:cNvSpPr txBox="1"/>
          <p:nvPr/>
        </p:nvSpPr>
        <p:spPr>
          <a:xfrm>
            <a:off y="1935000" x="342175"/>
            <a:ext cy="23699" cx="25662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2" name="Shape 52"/>
          <p:cNvSpPr txBox="1"/>
          <p:nvPr/>
        </p:nvSpPr>
        <p:spPr>
          <a:xfrm>
            <a:off y="1887800" x="176975"/>
            <a:ext cy="1575299" cx="3881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/>
              <a:t>Es una sala. La sala es magnífica, moderna, no es pequeña.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8" fill="hold" presetSubtype="0" presetClass="emph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00"/>
                            </p:stCondLst>
                            <p:childTnLst>
                              <p:par>
                                <p:cTn presetID="23" fill="hold" presetSubtype="32" presetClass="exit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23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3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presetID="10" fill="hold" presetSubtype="0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800"/>
                            </p:stCondLst>
                            <p:childTnLst>
                              <p:par>
                                <p:cTn presetID="8" fill="hold" presetSubtype="0" presetClass="emph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800"/>
                            </p:stCondLst>
                            <p:childTnLst>
                              <p:par>
                                <p:cTn presetID="10" fill="hold" presetSubtype="0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6" name="Shape 5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Bano </a:t>
            </a:r>
          </a:p>
        </p:txBody>
      </p:sp>
      <p:sp>
        <p:nvSpPr>
          <p:cNvPr id="58" name="Shape 58"/>
          <p:cNvSpPr/>
          <p:nvPr/>
        </p:nvSpPr>
        <p:spPr>
          <a:xfrm>
            <a:off y="280625" x="3066700"/>
            <a:ext cy="4751250" cx="55433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9" name="Shape 59"/>
          <p:cNvSpPr txBox="1"/>
          <p:nvPr/>
        </p:nvSpPr>
        <p:spPr>
          <a:xfrm>
            <a:off y="1840600" x="117975"/>
            <a:ext cy="2784600" cx="28199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/>
              <a:t>Es un bano. El baño es grande, lujoso, no es, antiguo.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" fill="hold" presetSubtype="8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6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"/>
                            </p:stCondLst>
                            <p:childTnLst>
                              <p:par>
                                <p:cTn presetID="10" fill="hold" presetSubtype="0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900"/>
                            </p:stCondLst>
                            <p:childTnLst>
                              <p:par>
                                <p:cTn presetID="2" fill="hold" presetSubtype="8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900"/>
                            </p:stCondLst>
                            <p:childTnLst>
                              <p:par>
                                <p:cTn presetID="10" fill="hold" presetSubtype="0" presetClass="exit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" name="Shape 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Cuarto</a:t>
            </a:r>
          </a:p>
        </p:txBody>
      </p:sp>
      <p:sp>
        <p:nvSpPr>
          <p:cNvPr id="65" name="Shape 65"/>
          <p:cNvSpPr/>
          <p:nvPr/>
        </p:nvSpPr>
        <p:spPr>
          <a:xfrm>
            <a:off y="1347475" x="4204900"/>
            <a:ext cy="3578324" cx="44818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6" name="Shape 66"/>
          <p:cNvSpPr txBox="1"/>
          <p:nvPr/>
        </p:nvSpPr>
        <p:spPr>
          <a:xfrm>
            <a:off y="1781600" x="401150"/>
            <a:ext cy="648899" cx="236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67" name="Shape 67"/>
          <p:cNvSpPr txBox="1"/>
          <p:nvPr/>
        </p:nvSpPr>
        <p:spPr>
          <a:xfrm>
            <a:off y="1781600" x="330375"/>
            <a:ext cy="2973300" cx="3480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/>
              <a:t>Es un cuarto. El cuarto es estupendo, muy lujoso, no es viejo.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" fill="hold" presetSubtype="8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presetID="8" fill="hold" presetSubtype="0" presetClass="emph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presetID="2" fill="hold" presetSubtype="8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El Patio</a:t>
            </a:r>
          </a:p>
        </p:txBody>
      </p:sp>
      <p:sp>
        <p:nvSpPr>
          <p:cNvPr id="73" name="Shape 73"/>
          <p:cNvSpPr/>
          <p:nvPr/>
        </p:nvSpPr>
        <p:spPr>
          <a:xfrm>
            <a:off y="1460500" x="3445150"/>
            <a:ext cy="3523499" cx="52416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4" name="Shape 74"/>
          <p:cNvSpPr txBox="1"/>
          <p:nvPr/>
        </p:nvSpPr>
        <p:spPr>
          <a:xfrm>
            <a:off y="1902900" x="178975"/>
            <a:ext cy="2854499" cx="2882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2400" lang="en"/>
              <a:t>Es un patio. El patio es increible, bello y moderno.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" fill="hold" presetSubtype="8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23" fill="hold" presetSubtype="16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9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9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El Jardin</a:t>
            </a:r>
          </a:p>
        </p:txBody>
      </p:sp>
      <p:sp>
        <p:nvSpPr>
          <p:cNvPr id="80" name="Shape 80"/>
          <p:cNvSpPr/>
          <p:nvPr/>
        </p:nvSpPr>
        <p:spPr>
          <a:xfrm>
            <a:off y="-184250" x="4779025"/>
            <a:ext cy="5143499" cx="390777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1" name="Shape 81"/>
          <p:cNvSpPr txBox="1"/>
          <p:nvPr/>
        </p:nvSpPr>
        <p:spPr>
          <a:xfrm>
            <a:off y="1622325" x="460150"/>
            <a:ext cy="3215099" cx="37991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/>
              <a:t>Es un jardín.El jardín es bonito, bello y magnífico.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" fill="hold" presetSubtype="8" presetClass="exit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7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2" fill="hold" presetSubtype="8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Garaje</a:t>
            </a:r>
          </a:p>
        </p:txBody>
      </p:sp>
      <p:sp>
        <p:nvSpPr>
          <p:cNvPr id="87" name="Shape 87"/>
          <p:cNvSpPr/>
          <p:nvPr/>
        </p:nvSpPr>
        <p:spPr>
          <a:xfrm>
            <a:off y="1460500" x="4075450"/>
            <a:ext cy="3465299" cx="46113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8" name="Shape 88"/>
          <p:cNvSpPr txBox="1"/>
          <p:nvPr/>
        </p:nvSpPr>
        <p:spPr>
          <a:xfrm>
            <a:off y="1805200" x="247775"/>
            <a:ext cy="2867099" cx="33153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/>
              <a:t>Es un garaje. El garaje es impresionante, estupendo, no es pequeño.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presetID="2" fill="hold" presetSubtype="8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presetID="23" fill="hold" presetSubtype="16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 name="modern">
  <a:themeElements>
    <a:clrScheme name="Custom 348">
      <a:dk1>
        <a:srgbClr val="000000"/>
      </a:dk1>
      <a:lt1>
        <a:srgbClr val="FFFFFF"/>
      </a:lt1>
      <a:dk2>
        <a:srgbClr val="191919"/>
      </a:dk2>
      <a:lt2>
        <a:srgbClr val="CCCCCC"/>
      </a:lt2>
      <a:accent1>
        <a:srgbClr val="7E5554"/>
      </a:accent1>
      <a:accent2>
        <a:srgbClr val="910A10"/>
      </a:accent2>
      <a:accent3>
        <a:srgbClr val="84294D"/>
      </a:accent3>
      <a:accent4>
        <a:srgbClr val="DA823B"/>
      </a:accent4>
      <a:accent5>
        <a:srgbClr val="625D3C"/>
      </a:accent5>
      <a:accent6>
        <a:srgbClr val="00384A"/>
      </a:accent6>
      <a:hlink>
        <a:srgbClr val="227A78"/>
      </a:hlink>
      <a:folHlink>
        <a:srgbClr val="394749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